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3"/>
  </p:notesMasterIdLst>
  <p:handoutMasterIdLst>
    <p:handoutMasterId r:id="rId14"/>
  </p:handoutMasterIdLst>
  <p:sldIdLst>
    <p:sldId id="365" r:id="rId2"/>
    <p:sldId id="366" r:id="rId3"/>
    <p:sldId id="37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5" r:id="rId12"/>
  </p:sldIdLst>
  <p:sldSz cx="9144000" cy="6858000" type="screen4x3"/>
  <p:notesSz cx="7010400" cy="9296400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Helvetica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Helvetica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Helvetica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Helvetica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740000"/>
    <a:srgbClr val="FF0000"/>
    <a:srgbClr val="FF5050"/>
    <a:srgbClr val="4A0000"/>
    <a:srgbClr val="66CCFF"/>
    <a:srgbClr val="FFFF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2" autoAdjust="0"/>
    <p:restoredTop sz="90929"/>
  </p:normalViewPr>
  <p:slideViewPr>
    <p:cSldViewPr>
      <p:cViewPr varScale="1">
        <p:scale>
          <a:sx n="95" d="100"/>
          <a:sy n="95" d="100"/>
        </p:scale>
        <p:origin x="1644" y="78"/>
      </p:cViewPr>
      <p:guideLst>
        <p:guide orient="horz" pos="4319"/>
        <p:guide pos="5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7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386" cy="46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015" y="0"/>
            <a:ext cx="3038385" cy="46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769"/>
            <a:ext cx="3038386" cy="46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015" y="8832769"/>
            <a:ext cx="3038385" cy="46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3B79B3D-3CC5-49C8-9B68-E8E8F790CBB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053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7869" cy="44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44169" y="1"/>
            <a:ext cx="3066231" cy="44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663575"/>
            <a:ext cx="4721225" cy="354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0008" y="4426787"/>
            <a:ext cx="5110385" cy="4205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573"/>
            <a:ext cx="3067869" cy="44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44169" y="8853573"/>
            <a:ext cx="3066231" cy="44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3344FCA-CBB7-40AB-AF00-969CD3B4A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5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 userDrawn="1"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BE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0" y="6445250"/>
            <a:ext cx="9144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BE"/>
          </a:p>
        </p:txBody>
      </p:sp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6276975" y="6369050"/>
            <a:ext cx="24542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fr-BE" sz="1600" b="1">
                <a:solidFill>
                  <a:schemeClr val="tx1"/>
                </a:solidFill>
              </a:rPr>
              <a:t>Royal Military Academy</a:t>
            </a:r>
            <a:endParaRPr lang="fr-FR" sz="1600" b="1">
              <a:solidFill>
                <a:schemeClr val="tx1"/>
              </a:solidFill>
            </a:endParaRPr>
          </a:p>
        </p:txBody>
      </p:sp>
      <p:pic>
        <p:nvPicPr>
          <p:cNvPr id="7" name="Picture 14" descr="X:\ERM2.WMF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2000" y="0"/>
            <a:ext cx="495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fr-FR" sz="1000">
                <a:solidFill>
                  <a:schemeClr val="tx1"/>
                </a:solidFill>
              </a:rPr>
              <a:t>-</a:t>
            </a:r>
            <a:fld id="{DE210F68-A916-4579-9E2E-7DCC40CEFCD0}" type="slidenum">
              <a:rPr lang="fr-FR" sz="100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r>
              <a:rPr lang="fr-FR" sz="10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r-BE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/>
              <a:t>02/02/2004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14 Apr 2011</a:t>
            </a:r>
            <a:endParaRPr lang="fr-FR" b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 userDrawn="1"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BE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0" y="6445250"/>
            <a:ext cx="9144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BE"/>
          </a:p>
        </p:txBody>
      </p:sp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6276975" y="6369050"/>
            <a:ext cx="24542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fr-BE" sz="1600" b="1">
                <a:solidFill>
                  <a:schemeClr val="tx1"/>
                </a:solidFill>
              </a:rPr>
              <a:t>Royal Military Academy</a:t>
            </a:r>
            <a:endParaRPr lang="fr-FR" sz="1600" b="1">
              <a:solidFill>
                <a:schemeClr val="tx1"/>
              </a:solidFill>
            </a:endParaRPr>
          </a:p>
        </p:txBody>
      </p:sp>
      <p:pic>
        <p:nvPicPr>
          <p:cNvPr id="7" name="Picture 14" descr="X:\ERM2.WMF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2000" y="0"/>
            <a:ext cx="495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fr-FR" sz="1000">
                <a:solidFill>
                  <a:schemeClr val="tx1"/>
                </a:solidFill>
              </a:rPr>
              <a:t>-</a:t>
            </a:r>
            <a:fld id="{BDD49750-05FC-4DA7-BFE9-3935DA4BE3A1}" type="slidenum">
              <a:rPr lang="fr-FR" sz="100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r>
              <a:rPr lang="fr-FR" sz="10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/>
              <a:t>02/02/2004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14 Apr 2011</a:t>
            </a:r>
            <a:endParaRPr lang="fr-FR"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 userDrawn="1"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BE"/>
          </a:p>
        </p:txBody>
      </p:sp>
      <p:sp>
        <p:nvSpPr>
          <p:cNvPr id="4" name="Line 9"/>
          <p:cNvSpPr>
            <a:spLocks noChangeShapeType="1"/>
          </p:cNvSpPr>
          <p:nvPr userDrawn="1"/>
        </p:nvSpPr>
        <p:spPr bwMode="auto">
          <a:xfrm>
            <a:off x="0" y="6445250"/>
            <a:ext cx="91440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BE"/>
          </a:p>
        </p:txBody>
      </p:sp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6276975" y="6369050"/>
            <a:ext cx="24542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fr-BE" sz="1600" b="1">
                <a:solidFill>
                  <a:schemeClr val="tx1"/>
                </a:solidFill>
              </a:rPr>
              <a:t>Royal Military Academy</a:t>
            </a:r>
            <a:endParaRPr lang="fr-FR" sz="1600" b="1">
              <a:solidFill>
                <a:schemeClr val="tx1"/>
              </a:solidFill>
            </a:endParaRPr>
          </a:p>
        </p:txBody>
      </p:sp>
      <p:pic>
        <p:nvPicPr>
          <p:cNvPr id="6" name="Picture 14" descr="X:\ERM2.WMF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2000" y="0"/>
            <a:ext cx="495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7239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fr-FR" sz="1000">
                <a:solidFill>
                  <a:schemeClr val="tx1"/>
                </a:solidFill>
              </a:rPr>
              <a:t>-</a:t>
            </a:r>
            <a:fld id="{9AFA2298-EA28-4F0A-93F1-D2D615FFA87A}" type="slidenum">
              <a:rPr lang="fr-FR" sz="100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r>
              <a:rPr lang="fr-FR" sz="100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/>
              <a:t>02/02/2004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14 Avr 2011</a:t>
            </a:r>
            <a:endParaRPr lang="fr-FR" b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086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 du masque</a:t>
            </a:r>
          </a:p>
        </p:txBody>
      </p:sp>
      <p:sp>
        <p:nvSpPr>
          <p:cNvPr id="820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fr-FR"/>
              <a:t>02/02/2004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3486150" y="64579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fr-FR"/>
              <a:t>14 Avr 2011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ehu.eus/ccwintco/index.php/Hyperspectral_Remote_Sensing_Scen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1844824"/>
            <a:ext cx="7772400" cy="1143000"/>
          </a:xfrm>
        </p:spPr>
        <p:txBody>
          <a:bodyPr/>
          <a:lstStyle/>
          <a:p>
            <a:r>
              <a:rPr lang="en-GB" dirty="0" smtClean="0">
                <a:latin typeface="Helvetica" pitchFamily="34" charset="0"/>
              </a:rPr>
              <a:t>SE511</a:t>
            </a:r>
            <a:br>
              <a:rPr lang="en-GB" dirty="0" smtClean="0">
                <a:latin typeface="Helvetica" pitchFamily="34" charset="0"/>
              </a:rPr>
            </a:br>
            <a:r>
              <a:rPr lang="en-GB" dirty="0" smtClean="0">
                <a:latin typeface="Helvetica" pitchFamily="34" charset="0"/>
              </a:rPr>
              <a:t>Strategic Military Sensors</a:t>
            </a:r>
            <a:br>
              <a:rPr lang="en-GB" dirty="0" smtClean="0">
                <a:latin typeface="Helvetica" pitchFamily="34" charset="0"/>
              </a:rPr>
            </a:br>
            <a:r>
              <a:rPr lang="en-GB" dirty="0" smtClean="0">
                <a:latin typeface="Helvetica" pitchFamily="34" charset="0"/>
              </a:rPr>
              <a:t/>
            </a:r>
            <a:br>
              <a:rPr lang="en-GB" dirty="0" smtClean="0">
                <a:latin typeface="Helvetica" pitchFamily="34" charset="0"/>
              </a:rPr>
            </a:br>
            <a:r>
              <a:rPr lang="en-GB" dirty="0" smtClean="0">
                <a:latin typeface="Helvetica" pitchFamily="34" charset="0"/>
              </a:rPr>
              <a:t>Projects assignments</a:t>
            </a:r>
            <a:endParaRPr lang="en-GB" dirty="0" smtClean="0">
              <a:latin typeface="Helvetica" pitchFamily="34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GB" dirty="0" smtClean="0">
                <a:latin typeface="Helvetica" pitchFamily="34" charset="0"/>
              </a:rPr>
              <a:t>Dr </a:t>
            </a:r>
            <a:r>
              <a:rPr lang="en-GB" dirty="0" err="1" smtClean="0">
                <a:latin typeface="Helvetica" pitchFamily="34" charset="0"/>
              </a:rPr>
              <a:t>Ir</a:t>
            </a:r>
            <a:r>
              <a:rPr lang="en-GB" dirty="0" smtClean="0">
                <a:latin typeface="Helvetica" pitchFamily="34" charset="0"/>
              </a:rPr>
              <a:t> Xavier Neyt</a:t>
            </a:r>
          </a:p>
          <a:p>
            <a:pPr marL="0" indent="0" algn="ctr">
              <a:buFontTx/>
              <a:buNone/>
            </a:pPr>
            <a:r>
              <a:rPr lang="en-GB" sz="2400" dirty="0" smtClean="0">
                <a:latin typeface="Helvetica" pitchFamily="34" charset="0"/>
              </a:rPr>
              <a:t>Professor</a:t>
            </a:r>
          </a:p>
          <a:p>
            <a:pPr marL="0" indent="0" algn="ctr">
              <a:buFontTx/>
              <a:buNone/>
            </a:pPr>
            <a:r>
              <a:rPr lang="en-GB" sz="2400" dirty="0" smtClean="0">
                <a:latin typeface="Helvetica" pitchFamily="34" charset="0"/>
              </a:rPr>
              <a:t>Royal Military Academy</a:t>
            </a:r>
          </a:p>
          <a:p>
            <a:pPr marL="0" indent="0" algn="ctr">
              <a:buFontTx/>
              <a:buNone/>
            </a:pPr>
            <a:r>
              <a:rPr lang="en-GB" sz="2400" dirty="0" smtClean="0">
                <a:latin typeface="Helvetica" pitchFamily="34" charset="0"/>
              </a:rPr>
              <a:t>Brussels, Belgium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Sentinel1-Despeckling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1800" dirty="0" smtClean="0"/>
              <a:t>Sentinel-1 image</a:t>
            </a:r>
            <a:endParaRPr lang="fr-BE" sz="1400" dirty="0" smtClean="0"/>
          </a:p>
          <a:p>
            <a:r>
              <a:rPr lang="fr-BE" sz="1800" dirty="0" err="1" smtClean="0"/>
              <a:t>Despeckling</a:t>
            </a:r>
            <a:endParaRPr lang="fr-BE" sz="1800" dirty="0" smtClean="0"/>
          </a:p>
          <a:p>
            <a:pPr lvl="1"/>
            <a:r>
              <a:rPr lang="fr-BE" sz="1400" dirty="0" err="1" smtClean="0"/>
              <a:t>Spatially</a:t>
            </a:r>
            <a:r>
              <a:rPr lang="fr-BE" sz="1400" dirty="0" smtClean="0"/>
              <a:t>: Lee-</a:t>
            </a:r>
            <a:r>
              <a:rPr lang="fr-BE" sz="1400" dirty="0" err="1" smtClean="0"/>
              <a:t>filter</a:t>
            </a:r>
            <a:r>
              <a:rPr lang="fr-BE" sz="1400" dirty="0" smtClean="0"/>
              <a:t> : variance/</a:t>
            </a:r>
            <a:r>
              <a:rPr lang="fr-BE" sz="1400" dirty="0" err="1" smtClean="0"/>
              <a:t>mean</a:t>
            </a:r>
            <a:r>
              <a:rPr lang="fr-BE" sz="1400" dirty="0" smtClean="0"/>
              <a:t> over </a:t>
            </a:r>
            <a:r>
              <a:rPr lang="fr-BE" sz="1400" dirty="0" err="1" smtClean="0"/>
              <a:t>neighbouring</a:t>
            </a:r>
            <a:r>
              <a:rPr lang="fr-BE" sz="1400" dirty="0" smtClean="0"/>
              <a:t> pixels</a:t>
            </a:r>
          </a:p>
          <a:p>
            <a:pPr lvl="1"/>
            <a:r>
              <a:rPr lang="fr-BE" sz="1400" dirty="0" smtClean="0"/>
              <a:t>Temporal Lee-</a:t>
            </a:r>
            <a:r>
              <a:rPr lang="fr-BE" sz="1400" dirty="0" err="1" smtClean="0"/>
              <a:t>filter</a:t>
            </a:r>
            <a:r>
              <a:rPr lang="fr-BE" sz="1400" dirty="0" smtClean="0"/>
              <a:t>: variance/</a:t>
            </a:r>
            <a:r>
              <a:rPr lang="fr-BE" sz="1400" dirty="0" err="1" smtClean="0"/>
              <a:t>mean</a:t>
            </a:r>
            <a:r>
              <a:rPr lang="fr-BE" sz="1400" dirty="0" smtClean="0"/>
              <a:t> over time-</a:t>
            </a:r>
            <a:r>
              <a:rPr lang="fr-BE" sz="1400" dirty="0" err="1" smtClean="0"/>
              <a:t>neighbouring</a:t>
            </a:r>
            <a:r>
              <a:rPr lang="fr-BE" sz="1400" dirty="0" smtClean="0"/>
              <a:t> pixels</a:t>
            </a:r>
          </a:p>
          <a:p>
            <a:pPr lvl="2"/>
            <a:r>
              <a:rPr lang="fr-BE" sz="1000" dirty="0" smtClean="0"/>
              <a:t>Exploit S1 time </a:t>
            </a:r>
            <a:r>
              <a:rPr lang="fr-BE" sz="1000" dirty="0" err="1" smtClean="0"/>
              <a:t>series</a:t>
            </a:r>
            <a:endParaRPr lang="fr-BE" sz="1000" dirty="0" smtClean="0"/>
          </a:p>
          <a:p>
            <a:pPr lvl="1"/>
            <a:endParaRPr lang="fr-BE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35" y="1143000"/>
            <a:ext cx="1142865" cy="1142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564904"/>
            <a:ext cx="4440122" cy="39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8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Final </a:t>
            </a:r>
            <a:r>
              <a:rPr lang="fr-BE" dirty="0" err="1" smtClean="0"/>
              <a:t>recommendations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Start </a:t>
            </a:r>
            <a:r>
              <a:rPr lang="fr-BE" dirty="0" err="1" smtClean="0"/>
              <a:t>working</a:t>
            </a:r>
            <a:r>
              <a:rPr lang="fr-BE" dirty="0" smtClean="0"/>
              <a:t> </a:t>
            </a:r>
            <a:r>
              <a:rPr lang="fr-BE" dirty="0" err="1" smtClean="0"/>
              <a:t>now</a:t>
            </a:r>
            <a:r>
              <a:rPr lang="fr-BE" dirty="0" smtClean="0"/>
              <a:t>!</a:t>
            </a:r>
          </a:p>
          <a:p>
            <a:pPr lvl="1"/>
            <a:r>
              <a:rPr lang="fr-BE" dirty="0" smtClean="0"/>
              <a:t>Do not </a:t>
            </a:r>
            <a:r>
              <a:rPr lang="fr-BE" dirty="0" err="1" smtClean="0"/>
              <a:t>procastinate</a:t>
            </a:r>
            <a:r>
              <a:rPr lang="fr-BE" dirty="0" smtClean="0"/>
              <a:t>…</a:t>
            </a:r>
            <a:endParaRPr lang="en-US" dirty="0" smtClean="0"/>
          </a:p>
          <a:p>
            <a:r>
              <a:rPr lang="en-US" dirty="0" smtClean="0"/>
              <a:t>Report due Dec 7</a:t>
            </a:r>
            <a:r>
              <a:rPr lang="en-US" baseline="30000" dirty="0" smtClean="0"/>
              <a:t>th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Should you be stuck or have question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Come and find us!</a:t>
            </a:r>
          </a:p>
          <a:p>
            <a:pPr lvl="1"/>
            <a:r>
              <a:rPr lang="en-US" dirty="0" smtClean="0"/>
              <a:t>Make an appointment beforehand…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3074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BE" smtClean="0">
                <a:latin typeface="Helvetica" pitchFamily="34" charset="0"/>
              </a:rPr>
              <a:t>Content</a:t>
            </a:r>
            <a:endParaRPr lang="en-US" smtClean="0">
              <a:latin typeface="Helvetica" pitchFamily="34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defTabSz="457200">
              <a:lnSpc>
                <a:spcPct val="90000"/>
              </a:lnSpc>
            </a:pPr>
            <a:r>
              <a:rPr lang="fr-BE" sz="2800" dirty="0" smtClean="0">
                <a:latin typeface="Helvetica" pitchFamily="34" charset="0"/>
              </a:rPr>
              <a:t>Optical images</a:t>
            </a:r>
          </a:p>
          <a:p>
            <a:pPr lvl="1" defTabSz="457200">
              <a:lnSpc>
                <a:spcPct val="90000"/>
              </a:lnSpc>
            </a:pPr>
            <a:r>
              <a:rPr lang="fr-BE" sz="2400" dirty="0" err="1" smtClean="0">
                <a:latin typeface="Helvetica" pitchFamily="34" charset="0"/>
              </a:rPr>
              <a:t>Hyperspectral</a:t>
            </a:r>
            <a:r>
              <a:rPr lang="fr-BE" sz="2400" dirty="0" smtClean="0">
                <a:latin typeface="Helvetica" pitchFamily="34" charset="0"/>
              </a:rPr>
              <a:t> </a:t>
            </a:r>
            <a:r>
              <a:rPr lang="fr-BE" sz="2400" dirty="0" err="1" smtClean="0">
                <a:latin typeface="Helvetica" pitchFamily="34" charset="0"/>
              </a:rPr>
              <a:t>Unmixing</a:t>
            </a:r>
            <a:endParaRPr lang="fr-BE" sz="2400" dirty="0" smtClean="0">
              <a:latin typeface="Helvetica" pitchFamily="34" charset="0"/>
            </a:endParaRPr>
          </a:p>
          <a:p>
            <a:pPr lvl="1" defTabSz="457200">
              <a:lnSpc>
                <a:spcPct val="90000"/>
              </a:lnSpc>
            </a:pPr>
            <a:r>
              <a:rPr lang="fr-BE" sz="2400" dirty="0" smtClean="0">
                <a:latin typeface="Helvetica" pitchFamily="34" charset="0"/>
              </a:rPr>
              <a:t>Registration</a:t>
            </a:r>
          </a:p>
          <a:p>
            <a:pPr lvl="1" defTabSz="457200">
              <a:lnSpc>
                <a:spcPct val="90000"/>
              </a:lnSpc>
            </a:pPr>
            <a:r>
              <a:rPr lang="fr-BE" sz="2400" dirty="0" smtClean="0">
                <a:latin typeface="Helvetica" pitchFamily="34" charset="0"/>
              </a:rPr>
              <a:t>Co-registration</a:t>
            </a:r>
          </a:p>
          <a:p>
            <a:pPr lvl="1" defTabSz="457200">
              <a:lnSpc>
                <a:spcPct val="90000"/>
              </a:lnSpc>
            </a:pPr>
            <a:r>
              <a:rPr lang="fr-BE" sz="2400" dirty="0" err="1" smtClean="0">
                <a:latin typeface="Helvetica" pitchFamily="34" charset="0"/>
              </a:rPr>
              <a:t>Orthorectification</a:t>
            </a:r>
            <a:endParaRPr lang="fr-BE" sz="2400" dirty="0" smtClean="0">
              <a:latin typeface="Helvetica" pitchFamily="34" charset="0"/>
            </a:endParaRPr>
          </a:p>
          <a:p>
            <a:pPr lvl="1" defTabSz="457200">
              <a:lnSpc>
                <a:spcPct val="90000"/>
              </a:lnSpc>
            </a:pPr>
            <a:r>
              <a:rPr lang="fr-BE" sz="2400" dirty="0" smtClean="0">
                <a:latin typeface="Helvetica" pitchFamily="34" charset="0"/>
              </a:rPr>
              <a:t>Sentinel-2 image: classification</a:t>
            </a:r>
          </a:p>
          <a:p>
            <a:pPr defTabSz="457200">
              <a:lnSpc>
                <a:spcPct val="90000"/>
              </a:lnSpc>
            </a:pPr>
            <a:r>
              <a:rPr lang="fr-BE" sz="2800" dirty="0" smtClean="0">
                <a:latin typeface="Helvetica" pitchFamily="34" charset="0"/>
              </a:rPr>
              <a:t>Radar images</a:t>
            </a:r>
          </a:p>
          <a:p>
            <a:pPr lvl="1" defTabSz="457200">
              <a:lnSpc>
                <a:spcPct val="90000"/>
              </a:lnSpc>
            </a:pPr>
            <a:r>
              <a:rPr lang="fr-BE" sz="2400" dirty="0" smtClean="0">
                <a:latin typeface="Helvetica" pitchFamily="34" charset="0"/>
              </a:rPr>
              <a:t>SAR image: </a:t>
            </a:r>
            <a:r>
              <a:rPr lang="fr-BE" sz="2400" dirty="0" err="1" smtClean="0">
                <a:latin typeface="Helvetica" pitchFamily="34" charset="0"/>
              </a:rPr>
              <a:t>effect</a:t>
            </a:r>
            <a:r>
              <a:rPr lang="fr-BE" sz="2400" dirty="0" smtClean="0">
                <a:latin typeface="Helvetica" pitchFamily="34" charset="0"/>
              </a:rPr>
              <a:t> of cloud / </a:t>
            </a:r>
            <a:r>
              <a:rPr lang="fr-BE" sz="2400" dirty="0" err="1" smtClean="0">
                <a:latin typeface="Helvetica" pitchFamily="34" charset="0"/>
              </a:rPr>
              <a:t>rain</a:t>
            </a:r>
            <a:endParaRPr lang="fr-BE" sz="2400" dirty="0" smtClean="0">
              <a:latin typeface="Helvetica" pitchFamily="34" charset="0"/>
            </a:endParaRPr>
          </a:p>
          <a:p>
            <a:pPr lvl="1" defTabSz="457200">
              <a:lnSpc>
                <a:spcPct val="90000"/>
              </a:lnSpc>
            </a:pPr>
            <a:r>
              <a:rPr lang="fr-BE" sz="2400" dirty="0" smtClean="0">
                <a:latin typeface="Helvetica" pitchFamily="34" charset="0"/>
              </a:rPr>
              <a:t>SAR image: temporal de-</a:t>
            </a:r>
            <a:r>
              <a:rPr lang="fr-BE" sz="2400" dirty="0" err="1" smtClean="0">
                <a:latin typeface="Helvetica" pitchFamily="34" charset="0"/>
              </a:rPr>
              <a:t>speckling</a:t>
            </a:r>
            <a:endParaRPr lang="fr-BE" sz="2400" dirty="0" smtClean="0">
              <a:latin typeface="Helvetica" pitchFamily="34" charset="0"/>
            </a:endParaRPr>
          </a:p>
          <a:p>
            <a:pPr defTabSz="457200">
              <a:lnSpc>
                <a:spcPct val="90000"/>
              </a:lnSpc>
            </a:pPr>
            <a:r>
              <a:rPr lang="fr-BE" dirty="0" err="1" smtClean="0">
                <a:latin typeface="Helvetica" pitchFamily="34" charset="0"/>
              </a:rPr>
              <a:t>Generally</a:t>
            </a:r>
            <a:r>
              <a:rPr lang="fr-BE" dirty="0" smtClean="0">
                <a:latin typeface="Helvetica" pitchFamily="34" charset="0"/>
              </a:rPr>
              <a:t> </a:t>
            </a:r>
            <a:r>
              <a:rPr lang="fr-BE" dirty="0" err="1" smtClean="0">
                <a:latin typeface="Helvetica" pitchFamily="34" charset="0"/>
              </a:rPr>
              <a:t>speaking</a:t>
            </a:r>
            <a:r>
              <a:rPr lang="fr-BE" dirty="0" smtClean="0">
                <a:latin typeface="Helvetica" pitchFamily="34" charset="0"/>
              </a:rPr>
              <a:t>:</a:t>
            </a:r>
          </a:p>
          <a:p>
            <a:pPr lvl="1" defTabSz="457200">
              <a:lnSpc>
                <a:spcPct val="90000"/>
              </a:lnSpc>
            </a:pPr>
            <a:r>
              <a:rPr lang="fr-BE" dirty="0" err="1" smtClean="0">
                <a:latin typeface="Helvetica" pitchFamily="34" charset="0"/>
              </a:rPr>
              <a:t>Dataset</a:t>
            </a:r>
            <a:r>
              <a:rPr lang="fr-BE" dirty="0" smtClean="0">
                <a:latin typeface="Helvetica" pitchFamily="34" charset="0"/>
              </a:rPr>
              <a:t> </a:t>
            </a:r>
            <a:r>
              <a:rPr lang="fr-BE" dirty="0" err="1" smtClean="0">
                <a:latin typeface="Helvetica" pitchFamily="34" charset="0"/>
              </a:rPr>
              <a:t>available</a:t>
            </a:r>
            <a:r>
              <a:rPr lang="fr-BE" dirty="0" smtClean="0">
                <a:latin typeface="Helvetica" pitchFamily="34" charset="0"/>
              </a:rPr>
              <a:t> on </a:t>
            </a:r>
            <a:r>
              <a:rPr lang="fr-BE" dirty="0" err="1" smtClean="0">
                <a:latin typeface="Helvetica" pitchFamily="34" charset="0"/>
              </a:rPr>
              <a:t>BelADL</a:t>
            </a:r>
            <a:endParaRPr lang="fr-BE" dirty="0" smtClean="0"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BE" dirty="0" smtClean="0">
                <a:latin typeface="Helvetica" pitchFamily="34" charset="0"/>
              </a:rPr>
              <a:t>Initial conditions</a:t>
            </a:r>
            <a:endParaRPr lang="en-US" dirty="0" smtClean="0">
              <a:latin typeface="Helvetica" pitchFamily="34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defTabSz="457200">
              <a:lnSpc>
                <a:spcPct val="90000"/>
              </a:lnSpc>
            </a:pPr>
            <a:r>
              <a:rPr lang="fr-BE" sz="2800" dirty="0" err="1" smtClean="0">
                <a:latin typeface="Helvetica" pitchFamily="34" charset="0"/>
              </a:rPr>
              <a:t>Projects</a:t>
            </a:r>
            <a:r>
              <a:rPr lang="fr-BE" sz="2800" dirty="0" smtClean="0">
                <a:latin typeface="Helvetica" pitchFamily="34" charset="0"/>
              </a:rPr>
              <a:t> are to </a:t>
            </a:r>
            <a:r>
              <a:rPr lang="fr-BE" sz="2800" dirty="0" err="1" smtClean="0">
                <a:latin typeface="Helvetica" pitchFamily="34" charset="0"/>
              </a:rPr>
              <a:t>be</a:t>
            </a:r>
            <a:r>
              <a:rPr lang="fr-BE" sz="2800" dirty="0" smtClean="0">
                <a:latin typeface="Helvetica" pitchFamily="34" charset="0"/>
              </a:rPr>
              <a:t> </a:t>
            </a:r>
            <a:r>
              <a:rPr lang="fr-BE" sz="2800" dirty="0" err="1" smtClean="0">
                <a:latin typeface="Helvetica" pitchFamily="34" charset="0"/>
              </a:rPr>
              <a:t>conducte</a:t>
            </a:r>
            <a:r>
              <a:rPr lang="fr-BE" sz="2800" dirty="0" err="1" smtClean="0">
                <a:latin typeface="Helvetica" pitchFamily="34" charset="0"/>
              </a:rPr>
              <a:t>d</a:t>
            </a:r>
            <a:r>
              <a:rPr lang="fr-BE" sz="2800" dirty="0" smtClean="0">
                <a:latin typeface="Helvetica" pitchFamily="34" charset="0"/>
              </a:rPr>
              <a:t> </a:t>
            </a:r>
            <a:r>
              <a:rPr lang="fr-BE" sz="2800" dirty="0" err="1" smtClean="0">
                <a:latin typeface="Helvetica" pitchFamily="34" charset="0"/>
              </a:rPr>
              <a:t>individually</a:t>
            </a:r>
            <a:endParaRPr lang="fr-BE" sz="2800" dirty="0" smtClean="0">
              <a:latin typeface="Helvetica" pitchFamily="34" charset="0"/>
            </a:endParaRPr>
          </a:p>
          <a:p>
            <a:pPr defTabSz="457200">
              <a:lnSpc>
                <a:spcPct val="90000"/>
              </a:lnSpc>
            </a:pPr>
            <a:endParaRPr lang="en-US" sz="2800" dirty="0" smtClean="0">
              <a:latin typeface="Helvetica" pitchFamily="34" charset="0"/>
            </a:endParaRPr>
          </a:p>
          <a:p>
            <a:pPr defTabSz="457200">
              <a:lnSpc>
                <a:spcPct val="90000"/>
              </a:lnSpc>
            </a:pPr>
            <a:r>
              <a:rPr lang="en-US" sz="2800" dirty="0" smtClean="0">
                <a:latin typeface="Helvetica" pitchFamily="34" charset="0"/>
              </a:rPr>
              <a:t>A report is expected, presenting</a:t>
            </a:r>
          </a:p>
          <a:p>
            <a:pPr lvl="1" defTabSz="457200">
              <a:lnSpc>
                <a:spcPct val="90000"/>
              </a:lnSpc>
            </a:pPr>
            <a:r>
              <a:rPr lang="en-US" dirty="0" smtClean="0">
                <a:latin typeface="Helvetica" pitchFamily="34" charset="0"/>
              </a:rPr>
              <a:t>What was done</a:t>
            </a:r>
          </a:p>
          <a:p>
            <a:pPr lvl="2" defTabSz="457200">
              <a:lnSpc>
                <a:spcPct val="90000"/>
              </a:lnSpc>
            </a:pPr>
            <a:r>
              <a:rPr lang="en-US" dirty="0" smtClean="0">
                <a:latin typeface="Helvetica" pitchFamily="34" charset="0"/>
              </a:rPr>
              <a:t>Describe the methodology </a:t>
            </a:r>
          </a:p>
          <a:p>
            <a:pPr lvl="1" defTabSz="457200">
              <a:lnSpc>
                <a:spcPct val="90000"/>
              </a:lnSpc>
            </a:pPr>
            <a:r>
              <a:rPr lang="en-US" dirty="0" smtClean="0">
                <a:latin typeface="Helvetica" pitchFamily="34" charset="0"/>
              </a:rPr>
              <a:t>The results</a:t>
            </a:r>
          </a:p>
          <a:p>
            <a:pPr lvl="2" defTabSz="457200">
              <a:lnSpc>
                <a:spcPct val="90000"/>
              </a:lnSpc>
            </a:pPr>
            <a:r>
              <a:rPr lang="en-US" dirty="0" smtClean="0">
                <a:latin typeface="Helvetica" pitchFamily="34" charset="0"/>
              </a:rPr>
              <a:t>Including intermediate results</a:t>
            </a:r>
          </a:p>
          <a:p>
            <a:pPr lvl="1" defTabSz="457200">
              <a:lnSpc>
                <a:spcPct val="90000"/>
              </a:lnSpc>
            </a:pPr>
            <a:r>
              <a:rPr lang="en-US" dirty="0" smtClean="0">
                <a:latin typeface="Helvetica" pitchFamily="34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Helvetica" pitchFamily="34" charset="0"/>
              </a:rPr>
              <a:t>meaningful &amp; critical </a:t>
            </a:r>
            <a:r>
              <a:rPr lang="en-US" dirty="0" smtClean="0">
                <a:latin typeface="Helvetica" pitchFamily="34" charset="0"/>
              </a:rPr>
              <a:t>analysis</a:t>
            </a:r>
          </a:p>
          <a:p>
            <a:pPr lvl="2" defTabSz="457200">
              <a:lnSpc>
                <a:spcPct val="90000"/>
              </a:lnSpc>
            </a:pPr>
            <a:r>
              <a:rPr lang="en-US" dirty="0" smtClean="0">
                <a:latin typeface="Helvetica" pitchFamily="34" charset="0"/>
              </a:rPr>
              <a:t>How did you verify that your results were correct?</a:t>
            </a:r>
          </a:p>
          <a:p>
            <a:pPr lvl="2" defTabSz="457200">
              <a:lnSpc>
                <a:spcPct val="90000"/>
              </a:lnSpc>
            </a:pPr>
            <a:r>
              <a:rPr lang="en-US" dirty="0" smtClean="0">
                <a:latin typeface="Helvetica" pitchFamily="34" charset="0"/>
              </a:rPr>
              <a:t>Are your results plausible/reasonable?</a:t>
            </a:r>
            <a:endParaRPr lang="fr-BE" dirty="0" smtClean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Hyperspectral</a:t>
            </a:r>
            <a:r>
              <a:rPr lang="fr-BE" dirty="0" smtClean="0"/>
              <a:t> </a:t>
            </a:r>
            <a:r>
              <a:rPr lang="fr-BE" dirty="0" err="1" smtClean="0"/>
              <a:t>unmixing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1800" dirty="0" err="1" smtClean="0"/>
              <a:t>Dataset</a:t>
            </a:r>
            <a:r>
              <a:rPr lang="fr-BE" sz="1800" dirty="0" smtClean="0"/>
              <a:t>:</a:t>
            </a:r>
          </a:p>
          <a:p>
            <a:pPr lvl="1"/>
            <a:r>
              <a:rPr lang="fr-BE" sz="1400" dirty="0">
                <a:hlinkClick r:id="rId2"/>
              </a:rPr>
              <a:t>http://</a:t>
            </a:r>
            <a:r>
              <a:rPr lang="fr-BE" sz="1400" dirty="0" smtClean="0">
                <a:hlinkClick r:id="rId2"/>
              </a:rPr>
              <a:t>www.ehu.eus/ccwintco/index.php/Hyperspectral_Remote_Sensing_Scenes</a:t>
            </a:r>
            <a:endParaRPr lang="fr-BE" sz="1400" dirty="0" smtClean="0"/>
          </a:p>
          <a:p>
            <a:r>
              <a:rPr lang="fr-BE" sz="1800" dirty="0" err="1" smtClean="0"/>
              <a:t>ToDo</a:t>
            </a:r>
            <a:r>
              <a:rPr lang="fr-BE" sz="1800" dirty="0" smtClean="0"/>
              <a:t>:</a:t>
            </a:r>
          </a:p>
          <a:p>
            <a:pPr lvl="1"/>
            <a:r>
              <a:rPr lang="fr-BE" sz="1400" dirty="0" err="1" smtClean="0"/>
              <a:t>Extract</a:t>
            </a:r>
            <a:r>
              <a:rPr lang="fr-BE" sz="1400" dirty="0" smtClean="0"/>
              <a:t> </a:t>
            </a:r>
            <a:r>
              <a:rPr lang="fr-BE" sz="1400" dirty="0" err="1" smtClean="0"/>
              <a:t>endmembers</a:t>
            </a:r>
            <a:r>
              <a:rPr lang="fr-BE" sz="1400" dirty="0" smtClean="0"/>
              <a:t> </a:t>
            </a:r>
            <a:r>
              <a:rPr lang="fr-BE" sz="1400" dirty="0" err="1" smtClean="0"/>
              <a:t>from</a:t>
            </a:r>
            <a:r>
              <a:rPr lang="fr-BE" sz="1400" dirty="0" smtClean="0"/>
              <a:t> the </a:t>
            </a:r>
            <a:r>
              <a:rPr lang="fr-BE" sz="1400" dirty="0" err="1" smtClean="0"/>
              <a:t>scene</a:t>
            </a:r>
            <a:endParaRPr lang="fr-BE" sz="1400" dirty="0" smtClean="0"/>
          </a:p>
          <a:p>
            <a:pPr lvl="1"/>
            <a:r>
              <a:rPr lang="fr-BE" sz="1400" dirty="0" err="1" smtClean="0"/>
              <a:t>Evaluate</a:t>
            </a:r>
            <a:r>
              <a:rPr lang="fr-BE" sz="1400" dirty="0" smtClean="0"/>
              <a:t> </a:t>
            </a:r>
            <a:r>
              <a:rPr lang="fr-BE" sz="1400" dirty="0" err="1" smtClean="0"/>
              <a:t>abundance</a:t>
            </a:r>
            <a:endParaRPr lang="fr-BE" sz="1400" dirty="0" smtClean="0"/>
          </a:p>
          <a:p>
            <a:pPr lvl="1"/>
            <a:r>
              <a:rPr lang="fr-BE" sz="1400" dirty="0" smtClean="0"/>
              <a:t>Ground </a:t>
            </a:r>
            <a:r>
              <a:rPr lang="fr-BE" sz="1400" dirty="0" err="1" smtClean="0"/>
              <a:t>truth</a:t>
            </a:r>
            <a:r>
              <a:rPr lang="fr-BE" sz="1400" dirty="0" smtClean="0"/>
              <a:t> </a:t>
            </a:r>
            <a:r>
              <a:rPr lang="fr-BE" sz="1400" dirty="0" err="1" smtClean="0"/>
              <a:t>is</a:t>
            </a:r>
            <a:r>
              <a:rPr lang="fr-BE" sz="1400" dirty="0" smtClean="0"/>
              <a:t> </a:t>
            </a:r>
            <a:r>
              <a:rPr lang="fr-BE" sz="1400" dirty="0" err="1" smtClean="0"/>
              <a:t>available</a:t>
            </a:r>
            <a:endParaRPr lang="fr-BE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573899"/>
            <a:ext cx="4471425" cy="3529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4345" y="3429000"/>
            <a:ext cx="2502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BE" dirty="0" err="1" smtClean="0"/>
              <a:t>Color</a:t>
            </a:r>
            <a:r>
              <a:rPr lang="fr-BE" dirty="0" smtClean="0"/>
              <a:t> corresponds</a:t>
            </a:r>
          </a:p>
          <a:p>
            <a:pPr algn="l"/>
            <a:r>
              <a:rPr lang="fr-BE" dirty="0" smtClean="0"/>
              <a:t>to a class</a:t>
            </a:r>
          </a:p>
          <a:p>
            <a:pPr algn="l"/>
            <a:r>
              <a:rPr lang="fr-BE" dirty="0" smtClean="0"/>
              <a:t>(</a:t>
            </a:r>
            <a:r>
              <a:rPr lang="fr-BE" dirty="0" err="1" smtClean="0"/>
              <a:t>concrete</a:t>
            </a:r>
            <a:r>
              <a:rPr lang="fr-BE" dirty="0" smtClean="0"/>
              <a:t>, </a:t>
            </a:r>
            <a:r>
              <a:rPr lang="fr-BE" dirty="0" err="1" smtClean="0"/>
              <a:t>grass</a:t>
            </a:r>
            <a:r>
              <a:rPr lang="fr-BE" dirty="0" smtClean="0"/>
              <a:t>, …)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35904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Co-Registration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1800" dirty="0" smtClean="0"/>
              <a:t>Image 1  -  image 2</a:t>
            </a:r>
          </a:p>
          <a:p>
            <a:r>
              <a:rPr lang="fr-BE" sz="1800" dirty="0" err="1" smtClean="0"/>
              <a:t>ToDo</a:t>
            </a:r>
            <a:r>
              <a:rPr lang="fr-BE" sz="1800" dirty="0" smtClean="0"/>
              <a:t>:</a:t>
            </a:r>
          </a:p>
          <a:p>
            <a:pPr lvl="1"/>
            <a:r>
              <a:rPr lang="fr-BE" sz="1400" dirty="0" err="1" smtClean="0"/>
              <a:t>Extract</a:t>
            </a:r>
            <a:r>
              <a:rPr lang="fr-BE" sz="1400" dirty="0" smtClean="0"/>
              <a:t> GCP (1 a 2)</a:t>
            </a:r>
          </a:p>
          <a:p>
            <a:pPr lvl="1"/>
            <a:r>
              <a:rPr lang="fr-BE" sz="1400" dirty="0" err="1" smtClean="0"/>
              <a:t>Compute</a:t>
            </a:r>
            <a:r>
              <a:rPr lang="fr-BE" sz="1400" dirty="0" smtClean="0"/>
              <a:t> </a:t>
            </a:r>
            <a:r>
              <a:rPr lang="fr-BE" sz="1400" dirty="0" err="1" smtClean="0"/>
              <a:t>transform</a:t>
            </a:r>
            <a:r>
              <a:rPr lang="fr-BE" sz="1400" dirty="0" smtClean="0"/>
              <a:t> (</a:t>
            </a:r>
            <a:r>
              <a:rPr lang="fr-BE" sz="1400" dirty="0" err="1" smtClean="0"/>
              <a:t>using</a:t>
            </a:r>
            <a:r>
              <a:rPr lang="fr-BE" sz="1400" dirty="0" smtClean="0"/>
              <a:t> a </a:t>
            </a:r>
            <a:r>
              <a:rPr lang="fr-BE" sz="1400" dirty="0" err="1" smtClean="0"/>
              <a:t>subset</a:t>
            </a:r>
            <a:r>
              <a:rPr lang="fr-BE" sz="1400" dirty="0" smtClean="0"/>
              <a:t> of the GCP)</a:t>
            </a:r>
          </a:p>
          <a:p>
            <a:pPr lvl="1"/>
            <a:r>
              <a:rPr lang="fr-BE" sz="1400" dirty="0" err="1" smtClean="0"/>
              <a:t>Compute</a:t>
            </a:r>
            <a:r>
              <a:rPr lang="fr-BE" sz="1400" dirty="0" smtClean="0"/>
              <a:t> </a:t>
            </a:r>
            <a:r>
              <a:rPr lang="fr-BE" sz="1400" dirty="0" err="1" smtClean="0"/>
              <a:t>residuals</a:t>
            </a:r>
            <a:r>
              <a:rPr lang="fr-BE" sz="1400" dirty="0" smtClean="0"/>
              <a:t> (on </a:t>
            </a:r>
            <a:r>
              <a:rPr lang="fr-BE" sz="1400" dirty="0" err="1" smtClean="0"/>
              <a:t>unused</a:t>
            </a:r>
            <a:r>
              <a:rPr lang="fr-BE" sz="1400" dirty="0" smtClean="0"/>
              <a:t> GCP)</a:t>
            </a:r>
          </a:p>
          <a:p>
            <a:pPr lvl="1"/>
            <a:r>
              <a:rPr lang="fr-BE" sz="1400" dirty="0" err="1" smtClean="0"/>
              <a:t>Resample</a:t>
            </a:r>
            <a:r>
              <a:rPr lang="fr-BE" sz="1400" dirty="0" smtClean="0"/>
              <a:t> the image</a:t>
            </a:r>
          </a:p>
          <a:p>
            <a:pPr lvl="1"/>
            <a:endParaRPr lang="fr-BE" sz="1400" dirty="0" smtClean="0"/>
          </a:p>
          <a:p>
            <a:pPr lvl="1"/>
            <a:endParaRPr lang="fr-BE" dirty="0" smtClean="0"/>
          </a:p>
        </p:txBody>
      </p:sp>
      <p:pic>
        <p:nvPicPr>
          <p:cNvPr id="7" name="Picture 4" descr="X:\rma\cours\el007\img-rect\QB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44423"/>
            <a:ext cx="3042900" cy="33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X:\rma\cours\el007\img-rect\QB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76" y="2944423"/>
            <a:ext cx="3041761" cy="33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17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Registration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1800" dirty="0" smtClean="0"/>
              <a:t>Image 1  -  Google </a:t>
            </a:r>
            <a:r>
              <a:rPr lang="fr-BE" sz="1800" dirty="0" err="1" smtClean="0"/>
              <a:t>Earth</a:t>
            </a:r>
            <a:endParaRPr lang="fr-BE" sz="1800" dirty="0" smtClean="0"/>
          </a:p>
          <a:p>
            <a:r>
              <a:rPr lang="fr-BE" sz="1800" dirty="0" err="1" smtClean="0"/>
              <a:t>ToDo</a:t>
            </a:r>
            <a:r>
              <a:rPr lang="fr-BE" sz="1800" dirty="0" smtClean="0"/>
              <a:t>:</a:t>
            </a:r>
          </a:p>
          <a:p>
            <a:pPr lvl="1"/>
            <a:r>
              <a:rPr lang="fr-BE" sz="1400" dirty="0" err="1" smtClean="0"/>
              <a:t>Similar</a:t>
            </a:r>
            <a:r>
              <a:rPr lang="fr-BE" sz="1400" dirty="0" smtClean="0"/>
              <a:t> to Co-registration</a:t>
            </a:r>
          </a:p>
          <a:p>
            <a:pPr lvl="1"/>
            <a:r>
              <a:rPr lang="fr-BE" sz="1400" dirty="0" err="1" smtClean="0"/>
              <a:t>Produce</a:t>
            </a:r>
            <a:r>
              <a:rPr lang="fr-BE" sz="1400" dirty="0" smtClean="0"/>
              <a:t> KML file…</a:t>
            </a:r>
          </a:p>
          <a:p>
            <a:pPr lvl="1"/>
            <a:endParaRPr lang="fr-BE" sz="1400" dirty="0" smtClean="0"/>
          </a:p>
          <a:p>
            <a:pPr lvl="1"/>
            <a:endParaRPr lang="fr-BE" dirty="0" smtClean="0"/>
          </a:p>
        </p:txBody>
      </p:sp>
      <p:pic>
        <p:nvPicPr>
          <p:cNvPr id="7" name="Picture 4" descr="X:\rma\cours\el007\img-rect\QB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44423"/>
            <a:ext cx="3042900" cy="33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680991"/>
            <a:ext cx="5279522" cy="36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3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Orthorectification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1800" dirty="0" smtClean="0"/>
              <a:t>Image 1  + Digital </a:t>
            </a:r>
            <a:r>
              <a:rPr lang="fr-BE" sz="1800" dirty="0" err="1" smtClean="0"/>
              <a:t>Elevation</a:t>
            </a:r>
            <a:r>
              <a:rPr lang="fr-BE" sz="1800" dirty="0" smtClean="0"/>
              <a:t> Model</a:t>
            </a:r>
          </a:p>
          <a:p>
            <a:pPr lvl="1"/>
            <a:r>
              <a:rPr lang="fr-BE" sz="1400" dirty="0" smtClean="0"/>
              <a:t>+ Imaging </a:t>
            </a:r>
            <a:r>
              <a:rPr lang="fr-BE" sz="1400" dirty="0" err="1" smtClean="0"/>
              <a:t>geometry</a:t>
            </a:r>
            <a:r>
              <a:rPr lang="fr-BE" sz="1400" dirty="0" smtClean="0"/>
              <a:t> (focal </a:t>
            </a:r>
            <a:r>
              <a:rPr lang="fr-BE" sz="1400" dirty="0" err="1" smtClean="0"/>
              <a:t>length</a:t>
            </a:r>
            <a:r>
              <a:rPr lang="fr-BE" sz="1400" dirty="0" smtClean="0"/>
              <a:t>)</a:t>
            </a:r>
          </a:p>
          <a:p>
            <a:r>
              <a:rPr lang="fr-BE" sz="1800" dirty="0" err="1" smtClean="0"/>
              <a:t>ToDo</a:t>
            </a:r>
            <a:r>
              <a:rPr lang="fr-BE" sz="1800" dirty="0" smtClean="0"/>
              <a:t>:</a:t>
            </a:r>
          </a:p>
          <a:p>
            <a:pPr lvl="1"/>
            <a:r>
              <a:rPr lang="fr-BE" sz="1400" dirty="0" smtClean="0"/>
              <a:t>Indirect </a:t>
            </a:r>
            <a:r>
              <a:rPr lang="fr-BE" sz="1400" dirty="0" err="1" smtClean="0"/>
              <a:t>method</a:t>
            </a:r>
            <a:r>
              <a:rPr lang="fr-BE" sz="1400" dirty="0" smtClean="0"/>
              <a:t> </a:t>
            </a:r>
            <a:r>
              <a:rPr lang="fr-BE" sz="1400" dirty="0" err="1" smtClean="0"/>
              <a:t>suggested</a:t>
            </a:r>
            <a:endParaRPr lang="fr-BE" sz="1400" dirty="0" smtClean="0"/>
          </a:p>
          <a:p>
            <a:pPr lvl="1"/>
            <a:r>
              <a:rPr lang="fr-BE" sz="1400" dirty="0" err="1" smtClean="0"/>
              <a:t>Retrieve</a:t>
            </a:r>
            <a:r>
              <a:rPr lang="fr-BE" sz="1400" dirty="0" smtClean="0"/>
              <a:t> altitude </a:t>
            </a:r>
            <a:r>
              <a:rPr lang="fr-BE" sz="1400" dirty="0" err="1" smtClean="0"/>
              <a:t>from</a:t>
            </a:r>
            <a:r>
              <a:rPr lang="fr-BE" sz="1400" dirty="0" smtClean="0"/>
              <a:t> DEM</a:t>
            </a:r>
          </a:p>
          <a:p>
            <a:pPr lvl="1"/>
            <a:r>
              <a:rPr lang="fr-BE" sz="1400" dirty="0" err="1" smtClean="0"/>
              <a:t>Compute</a:t>
            </a:r>
            <a:r>
              <a:rPr lang="fr-BE" sz="1400" dirty="0" smtClean="0"/>
              <a:t> pixel location in image</a:t>
            </a:r>
          </a:p>
          <a:p>
            <a:pPr lvl="1"/>
            <a:r>
              <a:rPr lang="fr-BE" sz="1400" dirty="0" err="1" smtClean="0"/>
              <a:t>Interpolate</a:t>
            </a:r>
            <a:endParaRPr lang="fr-BE" sz="1400" dirty="0" smtClean="0"/>
          </a:p>
          <a:p>
            <a:pPr lvl="1"/>
            <a:endParaRPr lang="fr-BE" sz="1400" dirty="0" smtClean="0"/>
          </a:p>
          <a:p>
            <a:pPr lvl="1"/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25078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Sentinel2-classification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1800" dirty="0" smtClean="0"/>
              <a:t>Sentinel-2 image</a:t>
            </a:r>
            <a:endParaRPr lang="fr-BE" sz="1400" dirty="0" smtClean="0"/>
          </a:p>
          <a:p>
            <a:r>
              <a:rPr lang="fr-BE" sz="1800" dirty="0" err="1" smtClean="0"/>
              <a:t>ToDo</a:t>
            </a:r>
            <a:r>
              <a:rPr lang="fr-BE" sz="1800" dirty="0" smtClean="0"/>
              <a:t>:</a:t>
            </a:r>
          </a:p>
          <a:p>
            <a:pPr lvl="1"/>
            <a:r>
              <a:rPr lang="fr-BE" sz="1400" dirty="0" err="1" smtClean="0"/>
              <a:t>Compute</a:t>
            </a:r>
            <a:r>
              <a:rPr lang="fr-BE" sz="1400" dirty="0" smtClean="0"/>
              <a:t> band ratios NDVI, NDBI and NDWI</a:t>
            </a:r>
          </a:p>
          <a:p>
            <a:pPr lvl="1"/>
            <a:r>
              <a:rPr lang="fr-BE" sz="1400" dirty="0" err="1" smtClean="0"/>
              <a:t>Classify</a:t>
            </a:r>
            <a:r>
              <a:rPr lang="fr-BE" sz="1400" dirty="0" smtClean="0"/>
              <a:t> image </a:t>
            </a:r>
            <a:r>
              <a:rPr lang="fr-BE" sz="1400" dirty="0" err="1" smtClean="0"/>
              <a:t>according</a:t>
            </a:r>
            <a:r>
              <a:rPr lang="fr-BE" sz="1400" dirty="0" smtClean="0"/>
              <a:t> to </a:t>
            </a:r>
            <a:r>
              <a:rPr lang="fr-BE" sz="1400" dirty="0" err="1" smtClean="0"/>
              <a:t>results</a:t>
            </a:r>
            <a:endParaRPr lang="fr-BE" sz="1400" dirty="0" smtClean="0"/>
          </a:p>
          <a:p>
            <a:pPr lvl="1"/>
            <a:endParaRPr lang="fr-BE" sz="1400" dirty="0" smtClean="0"/>
          </a:p>
          <a:p>
            <a:pPr lvl="1"/>
            <a:endParaRPr lang="fr-B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24944"/>
            <a:ext cx="6552728" cy="3850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35" y="1143000"/>
            <a:ext cx="1142865" cy="11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6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35" y="1143000"/>
            <a:ext cx="1142865" cy="1142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Sentinel1-Effect of </a:t>
            </a:r>
            <a:r>
              <a:rPr lang="fr-BE" dirty="0" err="1" smtClean="0"/>
              <a:t>clouds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1800" dirty="0" smtClean="0"/>
              <a:t>Sentinel-1 image</a:t>
            </a:r>
            <a:endParaRPr lang="fr-BE" sz="1400" dirty="0" smtClean="0"/>
          </a:p>
          <a:p>
            <a:r>
              <a:rPr lang="fr-BE" sz="1800" dirty="0" smtClean="0"/>
              <a:t>Central questions: </a:t>
            </a:r>
            <a:r>
              <a:rPr lang="fr-BE" sz="1800" dirty="0" err="1" smtClean="0"/>
              <a:t>is</a:t>
            </a:r>
            <a:r>
              <a:rPr lang="fr-BE" sz="1800" dirty="0" smtClean="0"/>
              <a:t> </a:t>
            </a:r>
            <a:r>
              <a:rPr lang="fr-BE" sz="1800" dirty="0" err="1" smtClean="0"/>
              <a:t>there</a:t>
            </a:r>
            <a:r>
              <a:rPr lang="fr-BE" sz="1800" dirty="0" smtClean="0"/>
              <a:t> a </a:t>
            </a:r>
            <a:r>
              <a:rPr lang="fr-BE" sz="1800" dirty="0" err="1" smtClean="0"/>
              <a:t>link</a:t>
            </a:r>
            <a:r>
              <a:rPr lang="fr-BE" sz="1800" dirty="0" smtClean="0"/>
              <a:t> </a:t>
            </a:r>
            <a:r>
              <a:rPr lang="fr-BE" sz="1800" dirty="0" err="1" smtClean="0"/>
              <a:t>between</a:t>
            </a:r>
            <a:r>
              <a:rPr lang="fr-BE" sz="1800" dirty="0" smtClean="0"/>
              <a:t> </a:t>
            </a:r>
            <a:r>
              <a:rPr lang="fr-BE" sz="1800" dirty="0" err="1" smtClean="0"/>
              <a:t>clouds</a:t>
            </a:r>
            <a:r>
              <a:rPr lang="fr-BE" sz="1800" dirty="0" smtClean="0"/>
              <a:t> &amp; </a:t>
            </a:r>
            <a:r>
              <a:rPr lang="fr-BE" sz="1800" dirty="0" err="1" smtClean="0"/>
              <a:t>backscatter</a:t>
            </a:r>
            <a:endParaRPr lang="fr-BE" sz="1800" dirty="0" smtClean="0"/>
          </a:p>
          <a:p>
            <a:pPr lvl="1"/>
            <a:r>
              <a:rPr lang="fr-BE" sz="1400" dirty="0" err="1" smtClean="0"/>
              <a:t>Extract</a:t>
            </a:r>
            <a:r>
              <a:rPr lang="fr-BE" sz="1400" dirty="0" smtClean="0"/>
              <a:t> cloud </a:t>
            </a:r>
            <a:r>
              <a:rPr lang="fr-BE" sz="1400" dirty="0" err="1" smtClean="0"/>
              <a:t>map</a:t>
            </a:r>
            <a:r>
              <a:rPr lang="fr-BE" sz="1400" dirty="0" smtClean="0"/>
              <a:t> (S2)</a:t>
            </a:r>
          </a:p>
          <a:p>
            <a:pPr lvl="1"/>
            <a:r>
              <a:rPr lang="fr-BE" sz="1400" dirty="0" err="1" smtClean="0"/>
              <a:t>Compute</a:t>
            </a:r>
            <a:r>
              <a:rPr lang="fr-BE" sz="1400" dirty="0"/>
              <a:t> </a:t>
            </a:r>
            <a:r>
              <a:rPr lang="fr-BE" sz="1400" dirty="0" smtClean="0"/>
              <a:t>sigma0 </a:t>
            </a:r>
            <a:r>
              <a:rPr lang="fr-BE" sz="1400" dirty="0" err="1" smtClean="0"/>
              <a:t>statistics</a:t>
            </a:r>
            <a:r>
              <a:rPr lang="fr-BE" sz="1400" dirty="0" smtClean="0"/>
              <a:t> (</a:t>
            </a:r>
            <a:r>
              <a:rPr lang="fr-BE" sz="1400" dirty="0" err="1" smtClean="0"/>
              <a:t>mean</a:t>
            </a:r>
            <a:r>
              <a:rPr lang="fr-BE" sz="1400" dirty="0" smtClean="0"/>
              <a:t>) </a:t>
            </a:r>
            <a:r>
              <a:rPr lang="fr-BE" sz="1400" dirty="0" err="1" smtClean="0"/>
              <a:t>when</a:t>
            </a:r>
            <a:r>
              <a:rPr lang="fr-BE" sz="1400" dirty="0" smtClean="0"/>
              <a:t> </a:t>
            </a:r>
            <a:r>
              <a:rPr lang="fr-BE" sz="1400" dirty="0" err="1" smtClean="0"/>
              <a:t>there</a:t>
            </a:r>
            <a:r>
              <a:rPr lang="fr-BE" sz="1400" dirty="0" smtClean="0"/>
              <a:t> are </a:t>
            </a:r>
            <a:r>
              <a:rPr lang="fr-BE" sz="1400" dirty="0" err="1" smtClean="0"/>
              <a:t>clouds</a:t>
            </a:r>
            <a:r>
              <a:rPr lang="fr-BE" sz="1400" dirty="0" smtClean="0"/>
              <a:t> &amp; </a:t>
            </a:r>
            <a:r>
              <a:rPr lang="fr-BE" sz="1400" dirty="0" err="1" smtClean="0"/>
              <a:t>when</a:t>
            </a:r>
            <a:r>
              <a:rPr lang="fr-BE" sz="1400" dirty="0" smtClean="0"/>
              <a:t> </a:t>
            </a:r>
            <a:r>
              <a:rPr lang="fr-BE" sz="1400" dirty="0" err="1" smtClean="0"/>
              <a:t>there</a:t>
            </a:r>
            <a:r>
              <a:rPr lang="fr-BE" sz="1400" dirty="0" smtClean="0"/>
              <a:t> are no </a:t>
            </a:r>
            <a:r>
              <a:rPr lang="fr-BE" sz="1400" dirty="0" err="1" smtClean="0"/>
              <a:t>clouds</a:t>
            </a:r>
            <a:endParaRPr lang="fr-BE" sz="1400" dirty="0" smtClean="0"/>
          </a:p>
          <a:p>
            <a:pPr lvl="2"/>
            <a:r>
              <a:rPr lang="fr-BE" sz="1000" dirty="0" err="1" smtClean="0"/>
              <a:t>Remove</a:t>
            </a:r>
            <a:r>
              <a:rPr lang="fr-BE" sz="1000" dirty="0" smtClean="0"/>
              <a:t> </a:t>
            </a:r>
            <a:r>
              <a:rPr lang="fr-BE" sz="1000" dirty="0" err="1" smtClean="0"/>
              <a:t>effect</a:t>
            </a:r>
            <a:r>
              <a:rPr lang="fr-BE" sz="1000" dirty="0" smtClean="0"/>
              <a:t> of sigma0 fluctuations</a:t>
            </a:r>
          </a:p>
          <a:p>
            <a:pPr lvl="1"/>
            <a:r>
              <a:rPr lang="fr-BE" sz="1400" dirty="0" smtClean="0"/>
              <a:t>Analyse </a:t>
            </a:r>
            <a:r>
              <a:rPr lang="fr-BE" sz="1400" dirty="0" err="1" smtClean="0"/>
              <a:t>results</a:t>
            </a:r>
            <a:endParaRPr lang="fr-BE" sz="1400" dirty="0" smtClean="0"/>
          </a:p>
          <a:p>
            <a:pPr lvl="1"/>
            <a:endParaRPr lang="fr-B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896653"/>
            <a:ext cx="4440122" cy="39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38544"/>
      </p:ext>
    </p:extLst>
  </p:cSld>
  <p:clrMapOvr>
    <a:masterClrMapping/>
  </p:clrMapOvr>
</p:sld>
</file>

<file path=ppt/theme/theme1.xml><?xml version="1.0" encoding="utf-8"?>
<a:theme xmlns:a="http://schemas.openxmlformats.org/drawingml/2006/main" name="7_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7_Modèle par défaut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triangle" w="sm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triangle" w="sm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41353</TotalTime>
  <Words>318</Words>
  <Application>Microsoft Office PowerPoint</Application>
  <PresentationFormat>On-screen Show (4:3)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Helvetica</vt:lpstr>
      <vt:lpstr>Times New Roman</vt:lpstr>
      <vt:lpstr>7_Modèle par défaut</vt:lpstr>
      <vt:lpstr>SE511 Strategic Military Sensors  Projects assignments</vt:lpstr>
      <vt:lpstr>Content</vt:lpstr>
      <vt:lpstr>Initial conditions</vt:lpstr>
      <vt:lpstr>Hyperspectral unmixing</vt:lpstr>
      <vt:lpstr>Co-Registration</vt:lpstr>
      <vt:lpstr>Registration</vt:lpstr>
      <vt:lpstr>Orthorectification</vt:lpstr>
      <vt:lpstr>Sentinel2-classification</vt:lpstr>
      <vt:lpstr>Sentinel1-Effect of clouds</vt:lpstr>
      <vt:lpstr>Sentinel1-Despeckling</vt:lpstr>
      <vt:lpstr>Final recommendations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RoBy</dc:creator>
  <cp:lastModifiedBy>Xavier Neyt</cp:lastModifiedBy>
  <cp:revision>710</cp:revision>
  <cp:lastPrinted>2017-09-29T11:18:47Z</cp:lastPrinted>
  <dcterms:created xsi:type="dcterms:W3CDTF">2003-02-19T15:28:36Z</dcterms:created>
  <dcterms:modified xsi:type="dcterms:W3CDTF">2020-10-16T13:45:36Z</dcterms:modified>
</cp:coreProperties>
</file>